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2EC3CA24-406A-43AA-933C-4DDB5E9F89A6}" type="datetimeFigureOut">
              <a:rPr lang="ar-IQ" smtClean="0"/>
              <a:t>10/04/1440</a:t>
            </a:fld>
            <a:endParaRPr lang="ar-IQ"/>
          </a:p>
        </p:txBody>
      </p:sp>
      <p:sp>
        <p:nvSpPr>
          <p:cNvPr id="8" name="Slide Number Placeholder 7"/>
          <p:cNvSpPr>
            <a:spLocks noGrp="1"/>
          </p:cNvSpPr>
          <p:nvPr>
            <p:ph type="sldNum" sz="quarter" idx="11"/>
          </p:nvPr>
        </p:nvSpPr>
        <p:spPr/>
        <p:txBody>
          <a:bodyPr/>
          <a:lstStyle/>
          <a:p>
            <a:fld id="{19157E1A-B00A-4442-A976-02176B7A5577}"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EC3CA24-406A-43AA-933C-4DDB5E9F89A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EC3CA24-406A-43AA-933C-4DDB5E9F89A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2EC3CA24-406A-43AA-933C-4DDB5E9F89A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EC3CA24-406A-43AA-933C-4DDB5E9F89A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57E1A-B00A-4442-A976-02176B7A5577}"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2EC3CA24-406A-43AA-933C-4DDB5E9F89A6}"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157E1A-B00A-4442-A976-02176B7A5577}"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2EC3CA24-406A-43AA-933C-4DDB5E9F89A6}"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9157E1A-B00A-4442-A976-02176B7A5577}"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2EC3CA24-406A-43AA-933C-4DDB5E9F89A6}"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3CA24-406A-43AA-933C-4DDB5E9F89A6}"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EC3CA24-406A-43AA-933C-4DDB5E9F89A6}"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EC3CA24-406A-43AA-933C-4DDB5E9F89A6}"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157E1A-B00A-4442-A976-02176B7A557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EC3CA24-406A-43AA-933C-4DDB5E9F89A6}" type="datetimeFigureOut">
              <a:rPr lang="ar-IQ" smtClean="0"/>
              <a:t>10/04/1440</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9157E1A-B00A-4442-A976-02176B7A5577}"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effectLst/>
                <a:ea typeface="Calibri"/>
                <a:cs typeface="Simplified Arabic"/>
              </a:rPr>
              <a:t>الاسلوب التبادلي </a:t>
            </a:r>
            <a:endParaRPr lang="ar-IQ" dirty="0"/>
          </a:p>
        </p:txBody>
      </p:sp>
    </p:spTree>
    <p:extLst>
      <p:ext uri="{BB962C8B-B14F-4D97-AF65-F5344CB8AC3E}">
        <p14:creationId xmlns:p14="http://schemas.microsoft.com/office/powerpoint/2010/main" val="329907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79265"/>
            <a:ext cx="8964488" cy="5262979"/>
          </a:xfrm>
          <a:prstGeom prst="rect">
            <a:avLst/>
          </a:prstGeom>
        </p:spPr>
        <p:txBody>
          <a:bodyPr wrap="square">
            <a:spAutoFit/>
          </a:bodyPr>
          <a:lstStyle/>
          <a:p>
            <a:pPr algn="just"/>
            <a:r>
              <a:rPr lang="ar-IQ" sz="2800" dirty="0" smtClean="0">
                <a:effectLst/>
                <a:ea typeface="Calibri"/>
              </a:rPr>
              <a:t>يعد الاسلوب التبادلي من الاساليب التي تعطي دورا رئيسا للطالب في العملية التعليمية حيث يقوم الطلاب بتصحيح الاخطاء لبعضهم البعض في مرحلة تطبيق الدرس كما انه يفسح المجال امامهم لأخذ القرارات المناسبة كما ان هذا الاسلوب يمكن للمدرس من التعامل مع صف منظم حيث ينظم بشكل ازواج ولكل واحد من هؤلاء الازواج دور خاص عملية التغذية الراجعة </a:t>
            </a:r>
            <a:r>
              <a:rPr lang="ar-IQ" sz="2800" dirty="0">
                <a:ea typeface="Calibri"/>
              </a:rPr>
              <a:t>ف</a:t>
            </a:r>
            <a:r>
              <a:rPr lang="ar-IQ" sz="2800" dirty="0" smtClean="0">
                <a:effectLst/>
                <a:ea typeface="Calibri"/>
              </a:rPr>
              <a:t>تصنيفهم يتم بشكل طالب (مؤدي) والاخر (مراقب) حيث يقوم الاخير بإعطاء التغذية الراجعة الى الطالب المؤدي مستندا بذلك على معلومات وافية سبق للمدرس ان اعطاها لطلبته ومن خلال ورقة المعايير التي يقوم المدرس بأعدادها وتوزيعها مسبقا وتأكيدا من المدرس يتم شرحها بصوره مختصرة في القسم الرئيسي من الجزء التعليمي . والعلاقة المتبادلة بين الطالبين تستمر حتى ينتهي الطالب الاول من عمله وبعد ذلك يستبدل الدور ليصبح المؤدي مراقبا والمراقب مؤديا وهذا يعني القيام بالأدوار نفسها. </a:t>
            </a:r>
            <a:endParaRPr lang="en-US" sz="2800" dirty="0">
              <a:effectLst/>
            </a:endParaRPr>
          </a:p>
        </p:txBody>
      </p:sp>
    </p:spTree>
    <p:extLst>
      <p:ext uri="{BB962C8B-B14F-4D97-AF65-F5344CB8AC3E}">
        <p14:creationId xmlns:p14="http://schemas.microsoft.com/office/powerpoint/2010/main" val="298246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036496" cy="6124754"/>
          </a:xfrm>
          <a:prstGeom prst="rect">
            <a:avLst/>
          </a:prstGeom>
        </p:spPr>
        <p:txBody>
          <a:bodyPr wrap="square">
            <a:spAutoFit/>
          </a:bodyPr>
          <a:lstStyle/>
          <a:p>
            <a:pPr algn="just"/>
            <a:r>
              <a:rPr lang="ar-IQ" sz="2800" dirty="0" smtClean="0">
                <a:effectLst/>
                <a:ea typeface="Calibri"/>
              </a:rPr>
              <a:t>وعند تحليل هذا الاسلوب نجد انه يقسم على ثلاثة مراحل هي : </a:t>
            </a:r>
            <a:endParaRPr lang="en-US" sz="2800" dirty="0" smtClean="0">
              <a:effectLst/>
            </a:endParaRPr>
          </a:p>
          <a:p>
            <a:pPr algn="just"/>
            <a:r>
              <a:rPr lang="ar-IQ" sz="2800" dirty="0" smtClean="0">
                <a:effectLst/>
                <a:ea typeface="Calibri"/>
              </a:rPr>
              <a:t>مراحل ما قبل الدرس (الاستعداد) :- </a:t>
            </a:r>
            <a:endParaRPr lang="en-US" sz="2800" dirty="0" smtClean="0">
              <a:effectLst/>
            </a:endParaRPr>
          </a:p>
          <a:p>
            <a:pPr algn="just"/>
            <a:r>
              <a:rPr lang="ar-IQ" sz="2800" dirty="0" smtClean="0">
                <a:effectLst/>
                <a:ea typeface="Calibri"/>
              </a:rPr>
              <a:t>ويتم في هذه المرحلة شرح المهارة او المهارات مع تقديم نموذج من الدرس او من طالب يختاره المدرس بالاستفسار من الطلاب عن اي </a:t>
            </a:r>
            <a:r>
              <a:rPr lang="ar-IQ" sz="2800" dirty="0" err="1" smtClean="0">
                <a:effectLst/>
                <a:ea typeface="Calibri"/>
              </a:rPr>
              <a:t>شي</a:t>
            </a:r>
            <a:r>
              <a:rPr lang="ar-IQ" sz="2800" dirty="0" smtClean="0">
                <a:effectLst/>
                <a:ea typeface="Calibri"/>
              </a:rPr>
              <a:t> يتعلق بفرض الدرس , بعد ذلك يتم توزيع الطلاب في مجموعات كل مجموعة من طالبين حسب الطول او الوزن او حسب اختيار الطلاب انفسهم ثم يقوم المدرس بتوزيع ورقة المعايير على كل مجموعة والتي تتضمن شرحاً للمهارة بنقاط كما تتضمن المهمات التي سيقوم الطالب بأدائها، حيث يقوم المدرس في هذا الاسلوب بأعداد وتصميم ورقة المعايير التي يقوم باستخدامها الطالب المراقب . </a:t>
            </a:r>
            <a:endParaRPr lang="en-US" sz="2800" dirty="0" smtClean="0">
              <a:effectLst/>
            </a:endParaRPr>
          </a:p>
          <a:p>
            <a:pPr algn="just"/>
            <a:r>
              <a:rPr lang="ar-IQ" sz="2800" dirty="0" smtClean="0">
                <a:effectLst/>
                <a:ea typeface="Calibri"/>
              </a:rPr>
              <a:t>مرحلة الدرس (الاداء) :- </a:t>
            </a:r>
            <a:endParaRPr lang="en-US" sz="2800" dirty="0" smtClean="0">
              <a:effectLst/>
            </a:endParaRPr>
          </a:p>
          <a:p>
            <a:pPr algn="just"/>
            <a:r>
              <a:rPr lang="ar-IQ" sz="2800" dirty="0" smtClean="0">
                <a:effectLst/>
                <a:ea typeface="Calibri"/>
              </a:rPr>
              <a:t>ان الدور الرئيسي في هذه المرحلة هي تحديد الادوار وطبيعة العلاقة الجديدة ومنها اخبار الطلاب ان غرض هذا الاسلوب هو العمل مع زميل اخر ومعرفة كيفية اعطاء التغذية الراجعة الى زميل اخر ومعرفة كيفية اعطاء التغذية الراجعة الى الزميل وتوضيح ان كل منهم يميلك دورا خاصا به. </a:t>
            </a:r>
            <a:endParaRPr lang="en-US" sz="2800" dirty="0">
              <a:effectLst/>
            </a:endParaRPr>
          </a:p>
        </p:txBody>
      </p:sp>
    </p:spTree>
    <p:extLst>
      <p:ext uri="{BB962C8B-B14F-4D97-AF65-F5344CB8AC3E}">
        <p14:creationId xmlns:p14="http://schemas.microsoft.com/office/powerpoint/2010/main" val="263162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892480" cy="4524315"/>
          </a:xfrm>
          <a:prstGeom prst="rect">
            <a:avLst/>
          </a:prstGeom>
        </p:spPr>
        <p:txBody>
          <a:bodyPr wrap="square">
            <a:spAutoFit/>
          </a:bodyPr>
          <a:lstStyle/>
          <a:p>
            <a:pPr algn="just"/>
            <a:r>
              <a:rPr lang="ar-IQ" sz="3600" dirty="0" smtClean="0">
                <a:effectLst/>
                <a:ea typeface="Calibri"/>
              </a:rPr>
              <a:t>مرحلة ما بعد الدرس :- </a:t>
            </a:r>
            <a:endParaRPr lang="en-US" sz="3600" dirty="0" smtClean="0">
              <a:effectLst/>
            </a:endParaRPr>
          </a:p>
          <a:p>
            <a:pPr algn="just"/>
            <a:r>
              <a:rPr lang="ar-IQ" sz="3600" dirty="0" smtClean="0">
                <a:effectLst/>
                <a:ea typeface="Calibri"/>
              </a:rPr>
              <a:t>لكي يقوم المراقب بإنجاز الدور المناط به في مرحلة ما بعد الدرس(التقويم) عليه القيام بالخطوات التالية : </a:t>
            </a:r>
            <a:endParaRPr lang="en-US" sz="3600" dirty="0" smtClean="0">
              <a:effectLst/>
            </a:endParaRPr>
          </a:p>
          <a:p>
            <a:pPr marL="342900" lvl="0" indent="-342900" algn="just">
              <a:buFont typeface="+mj-lt"/>
              <a:buAutoNum type="arabicPeriod"/>
            </a:pPr>
            <a:r>
              <a:rPr lang="ar-IQ" sz="3600" dirty="0" smtClean="0">
                <a:effectLst/>
                <a:ea typeface="Calibri"/>
              </a:rPr>
              <a:t>تسلم ورقة المعايير من المدرس والتي بموجبها يصحح الاخطاء </a:t>
            </a:r>
            <a:endParaRPr lang="en-US" sz="3600" dirty="0" smtClean="0">
              <a:effectLst/>
            </a:endParaRPr>
          </a:p>
          <a:p>
            <a:pPr marL="342900" lvl="0" indent="-342900" algn="just">
              <a:buFont typeface="+mj-lt"/>
              <a:buAutoNum type="arabicPeriod"/>
            </a:pPr>
            <a:r>
              <a:rPr lang="ar-IQ" sz="3600" dirty="0" smtClean="0">
                <a:effectLst/>
                <a:ea typeface="Calibri"/>
              </a:rPr>
              <a:t>مراقبة انجاز الطالب المؤدي ملاحظته. </a:t>
            </a:r>
            <a:endParaRPr lang="en-US" sz="3600" dirty="0" smtClean="0">
              <a:effectLst/>
            </a:endParaRPr>
          </a:p>
          <a:p>
            <a:pPr marL="342900" lvl="0" indent="-342900" algn="just">
              <a:buFont typeface="+mj-lt"/>
              <a:buAutoNum type="arabicPeriod"/>
            </a:pPr>
            <a:r>
              <a:rPr lang="ar-IQ" sz="3600" dirty="0" smtClean="0">
                <a:effectLst/>
                <a:ea typeface="Calibri"/>
              </a:rPr>
              <a:t>مقارنة وموازنة العمل او الانجاز مع ورقة المعايير.</a:t>
            </a:r>
            <a:endParaRPr lang="en-US" sz="3600" dirty="0" smtClean="0">
              <a:effectLst/>
            </a:endParaRPr>
          </a:p>
          <a:p>
            <a:pPr marL="342900" lvl="0" indent="-342900" algn="just">
              <a:buFont typeface="+mj-lt"/>
              <a:buAutoNum type="arabicPeriod"/>
            </a:pPr>
            <a:r>
              <a:rPr lang="ar-IQ" sz="3600" dirty="0" smtClean="0">
                <a:effectLst/>
                <a:ea typeface="Calibri"/>
              </a:rPr>
              <a:t>الحكم على كون الانجاز صحيح ام لا.</a:t>
            </a:r>
            <a:endParaRPr lang="en-US" sz="3600" dirty="0">
              <a:effectLst/>
            </a:endParaRPr>
          </a:p>
        </p:txBody>
      </p:sp>
    </p:spTree>
    <p:extLst>
      <p:ext uri="{BB962C8B-B14F-4D97-AF65-F5344CB8AC3E}">
        <p14:creationId xmlns:p14="http://schemas.microsoft.com/office/powerpoint/2010/main" val="251295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602" y="332656"/>
            <a:ext cx="8856984" cy="3046988"/>
          </a:xfrm>
          <a:prstGeom prst="rect">
            <a:avLst/>
          </a:prstGeom>
        </p:spPr>
        <p:txBody>
          <a:bodyPr wrap="square">
            <a:spAutoFit/>
          </a:bodyPr>
          <a:lstStyle/>
          <a:p>
            <a:pPr lvl="0" algn="just"/>
            <a:r>
              <a:rPr lang="ar-IQ" sz="3200" dirty="0" smtClean="0">
                <a:effectLst/>
                <a:ea typeface="Calibri"/>
              </a:rPr>
              <a:t>5.اعلام الطالب او اخبار المؤدي بهذه النتيجة بعد اكمال العمل. </a:t>
            </a:r>
            <a:endParaRPr lang="en-US" sz="3200" dirty="0" smtClean="0">
              <a:effectLst/>
            </a:endParaRPr>
          </a:p>
          <a:p>
            <a:pPr marL="53340" algn="just"/>
            <a:r>
              <a:rPr lang="en-US" sz="3200" dirty="0" smtClean="0">
                <a:effectLst/>
                <a:latin typeface="Simplified Arabic"/>
                <a:ea typeface="Calibri"/>
              </a:rPr>
              <a:t> </a:t>
            </a:r>
            <a:endParaRPr lang="en-US" sz="3200" dirty="0" smtClean="0">
              <a:effectLst/>
            </a:endParaRPr>
          </a:p>
          <a:p>
            <a:r>
              <a:rPr lang="ar-IQ" sz="3200" dirty="0" smtClean="0">
                <a:effectLst/>
                <a:ea typeface="Calibri"/>
              </a:rPr>
              <a:t>اما دور المدرس فهو شرح المهارة شرحاً وافياً ولا يعطي التغذية الراجعة في فترة التطبيق لان ذلك يكون من قبل الطالب المراقب كما انه يتحرك باستمرار على جميع طلاب الصف وتكون علاقته المباشرة مع المراقب</a:t>
            </a:r>
            <a:endParaRPr lang="ar-IQ" sz="3200" dirty="0"/>
          </a:p>
        </p:txBody>
      </p:sp>
    </p:spTree>
    <p:extLst>
      <p:ext uri="{BB962C8B-B14F-4D97-AF65-F5344CB8AC3E}">
        <p14:creationId xmlns:p14="http://schemas.microsoft.com/office/powerpoint/2010/main" val="1284036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TotalTime>
  <Words>365</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مدير تنفيذي</vt:lpstr>
      <vt:lpstr>الاسلوب التبادلي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الاسلوب التبادلي </dc:title>
  <dc:creator>almalak center</dc:creator>
  <cp:lastModifiedBy>almalak center</cp:lastModifiedBy>
  <cp:revision>2</cp:revision>
  <dcterms:created xsi:type="dcterms:W3CDTF">2018-12-18T04:14:20Z</dcterms:created>
  <dcterms:modified xsi:type="dcterms:W3CDTF">2018-12-18T04:22:14Z</dcterms:modified>
</cp:coreProperties>
</file>